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1188" r:id="rId2"/>
    <p:sldId id="1200" r:id="rId3"/>
    <p:sldId id="1228" r:id="rId4"/>
    <p:sldId id="971" r:id="rId5"/>
    <p:sldId id="1190" r:id="rId6"/>
    <p:sldId id="1193" r:id="rId7"/>
    <p:sldId id="1229" r:id="rId8"/>
    <p:sldId id="1194" r:id="rId9"/>
    <p:sldId id="1195" r:id="rId10"/>
    <p:sldId id="1191" r:id="rId11"/>
    <p:sldId id="1192" r:id="rId12"/>
    <p:sldId id="1202" r:id="rId13"/>
    <p:sldId id="1221" r:id="rId14"/>
    <p:sldId id="1089" r:id="rId15"/>
    <p:sldId id="1103" r:id="rId16"/>
    <p:sldId id="1104" r:id="rId17"/>
    <p:sldId id="1105" r:id="rId18"/>
    <p:sldId id="1197" r:id="rId19"/>
    <p:sldId id="1208" r:id="rId20"/>
    <p:sldId id="1231" r:id="rId21"/>
    <p:sldId id="1107" r:id="rId22"/>
    <p:sldId id="1108" r:id="rId23"/>
    <p:sldId id="1198" r:id="rId24"/>
    <p:sldId id="1204" r:id="rId25"/>
    <p:sldId id="1110" r:id="rId26"/>
    <p:sldId id="1111" r:id="rId27"/>
    <p:sldId id="1112" r:id="rId28"/>
    <p:sldId id="1220" r:id="rId29"/>
    <p:sldId id="1224" r:id="rId30"/>
    <p:sldId id="1225" r:id="rId31"/>
    <p:sldId id="1226" r:id="rId32"/>
    <p:sldId id="1227" r:id="rId33"/>
    <p:sldId id="1091" r:id="rId34"/>
    <p:sldId id="1113" r:id="rId35"/>
    <p:sldId id="1114" r:id="rId36"/>
    <p:sldId id="1115" r:id="rId37"/>
    <p:sldId id="1116" r:id="rId38"/>
    <p:sldId id="1213" r:id="rId39"/>
    <p:sldId id="1234" r:id="rId40"/>
    <p:sldId id="1235" r:id="rId41"/>
    <p:sldId id="1236" r:id="rId42"/>
    <p:sldId id="1237" r:id="rId43"/>
    <p:sldId id="1239" r:id="rId44"/>
    <p:sldId id="1244" r:id="rId45"/>
    <p:sldId id="1245" r:id="rId46"/>
    <p:sldId id="1246" r:id="rId47"/>
    <p:sldId id="1247" r:id="rId48"/>
    <p:sldId id="1249" r:id="rId49"/>
    <p:sldId id="1250" r:id="rId50"/>
    <p:sldId id="1251" r:id="rId51"/>
    <p:sldId id="1232" r:id="rId52"/>
    <p:sldId id="1230" r:id="rId53"/>
    <p:sldId id="977" r:id="rId54"/>
    <p:sldId id="1216" r:id="rId55"/>
    <p:sldId id="1217" r:id="rId56"/>
    <p:sldId id="1207" r:id="rId57"/>
    <p:sldId id="1218" r:id="rId5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13E8"/>
    <a:srgbClr val="BB9F43"/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8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1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24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06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27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9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56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58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35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51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70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2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2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58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44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6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8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7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1.png"/><Relationship Id="rId3" Type="http://schemas.openxmlformats.org/officeDocument/2006/relationships/image" Target="../media/image42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1.png"/><Relationship Id="rId11" Type="http://schemas.openxmlformats.org/officeDocument/2006/relationships/image" Target="../media/image1691.png"/><Relationship Id="rId5" Type="http://schemas.openxmlformats.org/officeDocument/2006/relationships/image" Target="../media/image1631.png"/><Relationship Id="rId10" Type="http://schemas.openxmlformats.org/officeDocument/2006/relationships/image" Target="../media/image1681.png"/><Relationship Id="rId4" Type="http://schemas.openxmlformats.org/officeDocument/2006/relationships/image" Target="../media/image1620.png"/><Relationship Id="rId9" Type="http://schemas.openxmlformats.org/officeDocument/2006/relationships/image" Target="../media/image16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45.png"/><Relationship Id="rId7" Type="http://schemas.openxmlformats.org/officeDocument/2006/relationships/image" Target="../media/image17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1660.png"/><Relationship Id="rId4" Type="http://schemas.openxmlformats.org/officeDocument/2006/relationships/image" Target="../media/image46.png"/><Relationship Id="rId9" Type="http://schemas.openxmlformats.org/officeDocument/2006/relationships/image" Target="../media/image169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0.png"/><Relationship Id="rId3" Type="http://schemas.openxmlformats.org/officeDocument/2006/relationships/image" Target="../media/image49.emf"/><Relationship Id="rId12" Type="http://schemas.openxmlformats.org/officeDocument/2006/relationships/image" Target="../media/image17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730.png"/><Relationship Id="rId5" Type="http://schemas.openxmlformats.org/officeDocument/2006/relationships/image" Target="../media/image47.png"/><Relationship Id="rId15" Type="http://schemas.openxmlformats.org/officeDocument/2006/relationships/image" Target="../media/image1751.png"/><Relationship Id="rId10" Type="http://schemas.openxmlformats.org/officeDocument/2006/relationships/image" Target="../media/image1690.png"/><Relationship Id="rId4" Type="http://schemas.openxmlformats.org/officeDocument/2006/relationships/image" Target="../media/image50.png"/><Relationship Id="rId9" Type="http://schemas.openxmlformats.org/officeDocument/2006/relationships/image" Target="../media/image1680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8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680.png"/><Relationship Id="rId5" Type="http://schemas.openxmlformats.org/officeDocument/2006/relationships/image" Target="../media/image55.emf"/><Relationship Id="rId10" Type="http://schemas.openxmlformats.org/officeDocument/2006/relationships/image" Target="../media/image1750.png"/><Relationship Id="rId4" Type="http://schemas.openxmlformats.org/officeDocument/2006/relationships/image" Target="../media/image54.png"/><Relationship Id="rId9" Type="http://schemas.openxmlformats.org/officeDocument/2006/relationships/image" Target="../media/image17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NUL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9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21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4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6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5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540.png"/><Relationship Id="rId5" Type="http://schemas.openxmlformats.org/officeDocument/2006/relationships/image" Target="../media/image31.png"/><Relationship Id="rId10" Type="http://schemas.openxmlformats.org/officeDocument/2006/relationships/image" Target="../media/image1531.png"/><Relationship Id="rId4" Type="http://schemas.openxmlformats.org/officeDocument/2006/relationships/image" Target="../media/image30.png"/><Relationship Id="rId9" Type="http://schemas.openxmlformats.org/officeDocument/2006/relationships/image" Target="../media/image1581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23b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5C7CA6-0E54-508C-7537-47D491DF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43" y="1621953"/>
            <a:ext cx="4327269" cy="31211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4D50BB-9E10-DA4A-CCA4-C97AAD428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34" y="3108209"/>
            <a:ext cx="3714943" cy="267736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72874" y="252514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659296" y="310820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832691" y="4453676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549506" y="2816676"/>
            <a:ext cx="637139" cy="748125"/>
            <a:chOff x="3915826" y="4634370"/>
            <a:chExt cx="637139" cy="74812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169507" y="463437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26" y="4925903"/>
              <a:ext cx="363890" cy="4565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3125893" y="3564801"/>
            <a:ext cx="71024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11054" y="3168248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27728" y="4873604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696562" y="1652347"/>
            <a:ext cx="825432" cy="24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529435" y="229561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349871" y="245818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F00B10-A275-39E9-1E56-4A39C30ECE8F}"/>
              </a:ext>
            </a:extLst>
          </p:cNvPr>
          <p:cNvCxnSpPr/>
          <p:nvPr/>
        </p:nvCxnSpPr>
        <p:spPr>
          <a:xfrm>
            <a:off x="7927728" y="1176728"/>
            <a:ext cx="406803" cy="44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7C5356-F393-FB7F-E17C-51DDCC4D4F90}"/>
              </a:ext>
            </a:extLst>
          </p:cNvPr>
          <p:cNvSpPr/>
          <p:nvPr/>
        </p:nvSpPr>
        <p:spPr>
          <a:xfrm>
            <a:off x="2809876" y="2021502"/>
            <a:ext cx="1241424" cy="24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08AEB5-6219-570D-A0D1-C4562B91732B}"/>
              </a:ext>
            </a:extLst>
          </p:cNvPr>
          <p:cNvCxnSpPr/>
          <p:nvPr/>
        </p:nvCxnSpPr>
        <p:spPr>
          <a:xfrm>
            <a:off x="2675744" y="1843790"/>
            <a:ext cx="9455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8C842EB-A21B-D614-17CF-06013921EF51}"/>
              </a:ext>
            </a:extLst>
          </p:cNvPr>
          <p:cNvSpPr/>
          <p:nvPr/>
        </p:nvSpPr>
        <p:spPr>
          <a:xfrm>
            <a:off x="5087139" y="4056889"/>
            <a:ext cx="214782" cy="6319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CB682-68C2-6633-8C5C-7ACFD2A273D9}"/>
              </a:ext>
            </a:extLst>
          </p:cNvPr>
          <p:cNvSpPr/>
          <p:nvPr/>
        </p:nvSpPr>
        <p:spPr>
          <a:xfrm>
            <a:off x="304443" y="3178513"/>
            <a:ext cx="1354853" cy="2429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  <p:bldP spid="20" grpId="0" animBg="1"/>
      <p:bldP spid="30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3F81E1-DFAB-70B9-CD1B-423D7FA0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6" y="1703825"/>
            <a:ext cx="4370930" cy="25451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931318" y="3501897"/>
            <a:ext cx="95488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</a:t>
            </a:r>
            <a:r>
              <a:rPr lang="en-US" i="1" dirty="0"/>
              <a:t>think</a:t>
            </a:r>
            <a:r>
              <a:rPr lang="en-US" dirty="0"/>
              <a:t>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9A500A0-7344-0A11-91AA-720AF6640AD1}"/>
              </a:ext>
            </a:extLst>
          </p:cNvPr>
          <p:cNvGrpSpPr/>
          <p:nvPr/>
        </p:nvGrpSpPr>
        <p:grpSpPr>
          <a:xfrm>
            <a:off x="2887362" y="394411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F4E4C0-5716-4EA5-D5F6-24E120DF3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382E97-A0D2-A976-E35E-70D897F8AF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969E0-FDF4-30F6-E847-E18F6025C31E}"/>
              </a:ext>
            </a:extLst>
          </p:cNvPr>
          <p:cNvSpPr/>
          <p:nvPr/>
        </p:nvSpPr>
        <p:spPr>
          <a:xfrm>
            <a:off x="4992193" y="4060031"/>
            <a:ext cx="214782" cy="7826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2C8D-7EC8-E0AB-4968-A65E5E00E866}"/>
              </a:ext>
            </a:extLst>
          </p:cNvPr>
          <p:cNvSpPr txBox="1"/>
          <p:nvPr/>
        </p:nvSpPr>
        <p:spPr>
          <a:xfrm>
            <a:off x="5396459" y="5896098"/>
            <a:ext cx="323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plot_distribution() </a:t>
            </a:r>
            <a:r>
              <a:rPr lang="en-US" sz="1400" dirty="0">
                <a:solidFill>
                  <a:srgbClr val="00B050"/>
                </a:solidFill>
              </a:rPr>
              <a:t>will display </a:t>
            </a:r>
            <a:r>
              <a:rPr lang="en-US" sz="1400" i="1" dirty="0">
                <a:solidFill>
                  <a:srgbClr val="00B050"/>
                </a:solidFill>
              </a:rPr>
              <a:t>normalized</a:t>
            </a:r>
            <a:r>
              <a:rPr lang="en-US" sz="1400" dirty="0">
                <a:solidFill>
                  <a:srgbClr val="00B050"/>
                </a:solidFill>
              </a:rPr>
              <a:t> probabilities for any shot count</a:t>
            </a:r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3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</a:t>
                </a:r>
                <a:r>
                  <a:rPr lang="en-US" sz="2400" b="1" dirty="0"/>
                  <a:t>decimal index number</a:t>
                </a:r>
                <a:r>
                  <a:rPr lang="en-US" sz="2400" dirty="0"/>
                  <a:t> of a tensor state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b="1" dirty="0"/>
                  <a:t>27, 31, </a:t>
                </a:r>
                <a:r>
                  <a:rPr lang="en-US" sz="2400" dirty="0"/>
                  <a:t>and </a:t>
                </a:r>
                <a:r>
                  <a:rPr lang="en-US" sz="2400" b="1" dirty="0"/>
                  <a:t>32 </a:t>
                </a:r>
                <a:r>
                  <a:rPr lang="en-US" sz="2400" dirty="0"/>
                  <a:t>in the </a:t>
                </a:r>
                <a:r>
                  <a:rPr lang="en-US" sz="2400" b="1" dirty="0"/>
                  <a:t>Session 23a </a:t>
                </a:r>
                <a:r>
                  <a:rPr lang="en-US" sz="2400" dirty="0"/>
                  <a:t>deck,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37494-0568-AC73-B2E8-90FFA3A5A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13"/>
          <a:stretch/>
        </p:blipFill>
        <p:spPr>
          <a:xfrm>
            <a:off x="1266669" y="1698205"/>
            <a:ext cx="1102918" cy="2010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/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blipFill>
                <a:blip r:embed="rId4"/>
                <a:stretch>
                  <a:fillRect l="-3922" r="-156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/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blipFill>
                <a:blip r:embed="rId5"/>
                <a:stretch>
                  <a:fillRect t="-130263" r="-13576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/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𝑀𝑆𝐵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,⋯,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blipFill>
                <a:blip r:embed="rId6"/>
                <a:stretch>
                  <a:fillRect l="-1114" t="-130263" r="-23385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/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8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blipFill>
                <a:blip r:embed="rId7"/>
                <a:stretch>
                  <a:fillRect l="-1864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/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/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blipFill>
                <a:blip r:embed="rId9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DFB1A6B-3889-EBF9-DA3D-5E3D62842443}"/>
              </a:ext>
            </a:extLst>
          </p:cNvPr>
          <p:cNvSpPr/>
          <p:nvPr/>
        </p:nvSpPr>
        <p:spPr>
          <a:xfrm>
            <a:off x="2480076" y="193373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/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blipFill>
                <a:blip r:embed="rId10"/>
                <a:stretch>
                  <a:fillRect l="-80556" t="-139655" r="-116667" b="-18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20E961D-3FA2-E4D7-D391-31C9E20DB99D}"/>
              </a:ext>
            </a:extLst>
          </p:cNvPr>
          <p:cNvSpPr/>
          <p:nvPr/>
        </p:nvSpPr>
        <p:spPr>
          <a:xfrm>
            <a:off x="2480076" y="2535237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/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blipFill>
                <a:blip r:embed="rId11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26FA79-8F76-C16A-F7A4-760703779FC2}"/>
              </a:ext>
            </a:extLst>
          </p:cNvPr>
          <p:cNvSpPr/>
          <p:nvPr/>
        </p:nvSpPr>
        <p:spPr>
          <a:xfrm>
            <a:off x="2480075" y="314009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B7110B-1088-9EEF-C31E-1110C46BB465}"/>
              </a:ext>
            </a:extLst>
          </p:cNvPr>
          <p:cNvSpPr/>
          <p:nvPr/>
        </p:nvSpPr>
        <p:spPr>
          <a:xfrm>
            <a:off x="4264702" y="3237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0D2405-5BB0-3AA5-20D5-A91890A55CA8}"/>
              </a:ext>
            </a:extLst>
          </p:cNvPr>
          <p:cNvSpPr/>
          <p:nvPr/>
        </p:nvSpPr>
        <p:spPr>
          <a:xfrm>
            <a:off x="4671932" y="32403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E8BDAA-52CD-9380-BF90-702D3264D966}"/>
              </a:ext>
            </a:extLst>
          </p:cNvPr>
          <p:cNvSpPr/>
          <p:nvPr/>
        </p:nvSpPr>
        <p:spPr>
          <a:xfrm>
            <a:off x="5079162" y="3242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0923B04-9C14-38AD-3D96-4191E203E768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V="1">
            <a:off x="2918586" y="3237873"/>
            <a:ext cx="1499765" cy="116178"/>
          </a:xfrm>
          <a:prstGeom prst="bentConnector4">
            <a:avLst>
              <a:gd name="adj1" fmla="val 29886"/>
              <a:gd name="adj2" fmla="val 38093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DA295E0-CB78-65ED-5594-44219C39B7A6}"/>
              </a:ext>
            </a:extLst>
          </p:cNvPr>
          <p:cNvCxnSpPr>
            <a:cxnSpLocks/>
            <a:stCxn id="27" idx="3"/>
            <a:endCxn id="33" idx="0"/>
          </p:cNvCxnSpPr>
          <p:nvPr/>
        </p:nvCxnSpPr>
        <p:spPr>
          <a:xfrm>
            <a:off x="2918587" y="2749196"/>
            <a:ext cx="1906994" cy="49117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01A3659-B297-BC24-F967-43B7A759DD5A}"/>
              </a:ext>
            </a:extLst>
          </p:cNvPr>
          <p:cNvCxnSpPr>
            <a:cxnSpLocks/>
            <a:stCxn id="26" idx="3"/>
            <a:endCxn id="34" idx="0"/>
          </p:cNvCxnSpPr>
          <p:nvPr/>
        </p:nvCxnSpPr>
        <p:spPr>
          <a:xfrm>
            <a:off x="2918587" y="2147691"/>
            <a:ext cx="2314224" cy="109518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BF9D8F-6D15-104E-6194-EE624292A6AB}"/>
              </a:ext>
            </a:extLst>
          </p:cNvPr>
          <p:cNvCxnSpPr>
            <a:cxnSpLocks/>
          </p:cNvCxnSpPr>
          <p:nvPr/>
        </p:nvCxnSpPr>
        <p:spPr>
          <a:xfrm>
            <a:off x="6003561" y="350734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0C32E4-2FA5-BF34-59B9-45AB49631FE1}"/>
              </a:ext>
            </a:extLst>
          </p:cNvPr>
          <p:cNvCxnSpPr>
            <a:cxnSpLocks/>
          </p:cNvCxnSpPr>
          <p:nvPr/>
        </p:nvCxnSpPr>
        <p:spPr>
          <a:xfrm>
            <a:off x="4023810" y="406413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672018B-AF62-7D61-B011-3332B3107C72}"/>
              </a:ext>
            </a:extLst>
          </p:cNvPr>
          <p:cNvSpPr/>
          <p:nvPr/>
        </p:nvSpPr>
        <p:spPr>
          <a:xfrm>
            <a:off x="6199008" y="33240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DF8445-768D-2B98-D724-D573A45C31BA}"/>
              </a:ext>
            </a:extLst>
          </p:cNvPr>
          <p:cNvSpPr/>
          <p:nvPr/>
        </p:nvSpPr>
        <p:spPr>
          <a:xfrm>
            <a:off x="4219257" y="40241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404786C-CCCB-ABB7-C508-F2473522878F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rot="5400000">
            <a:off x="5062678" y="2796562"/>
            <a:ext cx="475468" cy="197975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F156E52-ED4D-2D6A-85B5-696B6FF70C28}"/>
              </a:ext>
            </a:extLst>
          </p:cNvPr>
          <p:cNvSpPr/>
          <p:nvPr/>
        </p:nvSpPr>
        <p:spPr>
          <a:xfrm>
            <a:off x="5100483" y="4126610"/>
            <a:ext cx="182558" cy="244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1E36D1-B03A-BDB6-F35A-6139DE4F50B4}"/>
              </a:ext>
            </a:extLst>
          </p:cNvPr>
          <p:cNvSpPr/>
          <p:nvPr/>
        </p:nvSpPr>
        <p:spPr>
          <a:xfrm>
            <a:off x="6580585" y="502745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EDDF2CE-D588-C5BE-096F-709B83EB9D6D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16200000" flipH="1">
            <a:off x="5619578" y="3943704"/>
            <a:ext cx="655938" cy="15115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9B765A7-BF7A-F468-2B7E-22A0D87C4B65}"/>
              </a:ext>
            </a:extLst>
          </p:cNvPr>
          <p:cNvSpPr/>
          <p:nvPr/>
        </p:nvSpPr>
        <p:spPr>
          <a:xfrm>
            <a:off x="6580585" y="592798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CD62564-9D4A-F9C8-AEE9-483B7D8F1072}"/>
              </a:ext>
            </a:extLst>
          </p:cNvPr>
          <p:cNvCxnSpPr>
            <a:cxnSpLocks/>
            <a:endCxn id="69" idx="0"/>
          </p:cNvCxnSpPr>
          <p:nvPr/>
        </p:nvCxnSpPr>
        <p:spPr>
          <a:xfrm rot="16200000" flipH="1">
            <a:off x="6390702" y="5615357"/>
            <a:ext cx="6252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00CAE638-0492-6555-3D3C-446EA47BD730}"/>
              </a:ext>
            </a:extLst>
          </p:cNvPr>
          <p:cNvSpPr/>
          <p:nvPr/>
        </p:nvSpPr>
        <p:spPr>
          <a:xfrm>
            <a:off x="5550538" y="3008124"/>
            <a:ext cx="1216932" cy="65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A09D8F-851E-CDA0-F7A9-F6A2A4158B76}"/>
              </a:ext>
            </a:extLst>
          </p:cNvPr>
          <p:cNvSpPr txBox="1"/>
          <p:nvPr/>
        </p:nvSpPr>
        <p:spPr>
          <a:xfrm>
            <a:off x="6872179" y="3181407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Ket state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09403F-5A14-FA64-9ACA-95F1F28D89FF}"/>
              </a:ext>
            </a:extLst>
          </p:cNvPr>
          <p:cNvSpPr txBox="1"/>
          <p:nvPr/>
        </p:nvSpPr>
        <p:spPr>
          <a:xfrm>
            <a:off x="1376781" y="5855934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Tensor state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553577-BBDB-20DB-4B68-B761D5928144}"/>
              </a:ext>
            </a:extLst>
          </p:cNvPr>
          <p:cNvSpPr txBox="1"/>
          <p:nvPr/>
        </p:nvSpPr>
        <p:spPr>
          <a:xfrm>
            <a:off x="2421950" y="4059075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Bit string</a:t>
            </a:r>
          </a:p>
        </p:txBody>
      </p:sp>
    </p:spTree>
    <p:extLst>
      <p:ext uri="{BB962C8B-B14F-4D97-AF65-F5344CB8AC3E}">
        <p14:creationId xmlns:p14="http://schemas.microsoft.com/office/powerpoint/2010/main" val="31978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9" grpId="0"/>
      <p:bldP spid="23" grpId="0"/>
      <p:bldP spid="8" grpId="0"/>
      <p:bldP spid="26" grpId="0" animBg="1"/>
      <p:bldP spid="9" grpId="0"/>
      <p:bldP spid="27" grpId="0" animBg="1"/>
      <p:bldP spid="10" grpId="0"/>
      <p:bldP spid="28" grpId="0" animBg="1"/>
      <p:bldP spid="74" grpId="0" animBg="1"/>
      <p:bldP spid="75" grpId="0"/>
      <p:bldP spid="76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essential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</a:t>
            </a:r>
            <a:r>
              <a:rPr lang="en-US" sz="2400" b="1" dirty="0"/>
              <a:t>start</a:t>
            </a:r>
            <a:r>
              <a:rPr lang="en-US" sz="2400" dirty="0"/>
              <a:t> in a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specific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8EAEE1-2264-28F0-9081-8628C65F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7" y="4543025"/>
            <a:ext cx="2932028" cy="208290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9C2EE-A290-C2B7-9200-DBEC9BA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E57DF60-E76B-EDC3-197D-D58314577DDA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7F303D-8582-FC11-D112-2B0125B1E5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5A5A97-143A-65C8-4955-29C75A6EF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3" grpId="0"/>
      <p:bldP spid="30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1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B7A6B-23D5-F1C1-C1DD-EDC5F39329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64D492-B783-951B-429A-2D65684D9E66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514349D-E409-D063-148E-398D475DB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E4DBDB-A507-9FCB-E1AD-A6F778BD15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D3DC90-180A-A7AF-D221-65B3431DC6FD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70763C-798D-3961-5281-4FFE70D50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938FC-879A-A2A5-30CD-3903E5A773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98E7D-7E4A-417B-324D-D93FD8CA2512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161588-7682-C771-2A85-73C08A35F2C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3F3A6A-9AD0-CFDB-8CBE-CB054779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FC6B50-0B5B-0473-3EDA-FB5AC5E18327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3E324-E7D5-9DFA-60D6-097643C76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ED0281-A0FA-660D-3B3C-FA96890A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ABF79-F7DA-8246-5729-36E482EF36E2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45C3E5-0197-A8C5-83B9-B1D6C521168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83501D1-56E2-85EA-ADB8-468E03F79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7C4A349-A927-B73D-8061-D6A3AD8CD257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15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BBD030E-037F-89EB-F0C0-99B7B9ADCC4D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2B93C7-F0C0-A155-6836-6E237FEE30C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6F7F1F-6A69-07A8-C24B-3DB3925FC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DDE3B8-0492-E568-7C4A-89178CD7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41" y="825378"/>
            <a:ext cx="4301835" cy="27664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06071" y="76925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31390" y="184676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425513" y="20317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95689" y="857221"/>
            <a:ext cx="76896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49244" y="1559741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BAD4CF-138A-73A8-CE10-B305C803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37" y="3951683"/>
            <a:ext cx="3525842" cy="242997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28926-FF04-782B-0B41-5B1399F18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2" y="807616"/>
            <a:ext cx="4915504" cy="2941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98869" y="265747"/>
            <a:ext cx="602952" cy="582211"/>
            <a:chOff x="5072583" y="2008385"/>
            <a:chExt cx="602952" cy="58221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2583" y="2263877"/>
              <a:ext cx="273131" cy="3267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292077" y="20083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2001" y="220304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575599" y="2071455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18968" y="847958"/>
            <a:ext cx="8565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5038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72002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5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Bell States – Maximally Entangled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9146C9-EED4-C8F4-8789-4A8E7A07B474}"/>
              </a:ext>
            </a:extLst>
          </p:cNvPr>
          <p:cNvGrpSpPr/>
          <p:nvPr/>
        </p:nvGrpSpPr>
        <p:grpSpPr>
          <a:xfrm>
            <a:off x="1597085" y="1336403"/>
            <a:ext cx="5830211" cy="1107058"/>
            <a:chOff x="1597085" y="1336403"/>
            <a:chExt cx="5830211" cy="11070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B93B21-1563-767D-9281-302239C6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212" y="1336403"/>
              <a:ext cx="2596084" cy="1107058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4A9342-0603-BEE1-308A-2DC7C0E9F318}"/>
                    </a:ext>
                  </a:extLst>
                </p:cNvPr>
                <p:cNvSpPr txBox="1"/>
                <p:nvPr/>
              </p:nvSpPr>
              <p:spPr>
                <a:xfrm>
                  <a:off x="1597085" y="1497998"/>
                  <a:ext cx="2563201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4A9342-0603-BEE1-308A-2DC7C0E9F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1497998"/>
                  <a:ext cx="2563201" cy="7838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3BC142-F461-CBC0-8FDC-930698BEF8DA}"/>
              </a:ext>
            </a:extLst>
          </p:cNvPr>
          <p:cNvGrpSpPr/>
          <p:nvPr/>
        </p:nvGrpSpPr>
        <p:grpSpPr>
          <a:xfrm>
            <a:off x="1597086" y="2689370"/>
            <a:ext cx="5830208" cy="1107056"/>
            <a:chOff x="1597085" y="2641902"/>
            <a:chExt cx="5830208" cy="11070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E78CAA-07E8-4D59-11D3-7A6A2DAD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212" y="2641902"/>
              <a:ext cx="2596081" cy="110705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61760C-FDD9-63C7-B99D-5C692D7D016B}"/>
                    </a:ext>
                  </a:extLst>
                </p:cNvPr>
                <p:cNvSpPr txBox="1"/>
                <p:nvPr/>
              </p:nvSpPr>
              <p:spPr>
                <a:xfrm>
                  <a:off x="1597085" y="2803496"/>
                  <a:ext cx="2563201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61760C-FDD9-63C7-B99D-5C692D7D0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2803496"/>
                  <a:ext cx="2563201" cy="7838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359B70-AD75-9D71-CB7E-B50902EFE727}"/>
              </a:ext>
            </a:extLst>
          </p:cNvPr>
          <p:cNvGrpSpPr/>
          <p:nvPr/>
        </p:nvGrpSpPr>
        <p:grpSpPr>
          <a:xfrm>
            <a:off x="1601309" y="5395301"/>
            <a:ext cx="5821762" cy="1103455"/>
            <a:chOff x="1597085" y="5252896"/>
            <a:chExt cx="5821762" cy="11034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5707D2-24B1-B55E-35BB-950E83E25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1212" y="5252896"/>
              <a:ext cx="2587635" cy="110345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862893-D327-1DBC-6C55-CBEE27B3C457}"/>
                    </a:ext>
                  </a:extLst>
                </p:cNvPr>
                <p:cNvSpPr txBox="1"/>
                <p:nvPr/>
              </p:nvSpPr>
              <p:spPr>
                <a:xfrm>
                  <a:off x="1597085" y="5412689"/>
                  <a:ext cx="2563202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862893-D327-1DBC-6C55-CBEE27B3C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5412689"/>
                  <a:ext cx="2563202" cy="7838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C9683F-A78C-07C3-FD4F-2773F8C8D205}"/>
              </a:ext>
            </a:extLst>
          </p:cNvPr>
          <p:cNvGrpSpPr/>
          <p:nvPr/>
        </p:nvGrpSpPr>
        <p:grpSpPr>
          <a:xfrm>
            <a:off x="1597086" y="4042335"/>
            <a:ext cx="5830208" cy="1107056"/>
            <a:chOff x="1597085" y="3947399"/>
            <a:chExt cx="5830208" cy="11070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B13DEC-64B6-507E-4C92-48F6E941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1212" y="3947399"/>
              <a:ext cx="2596081" cy="110705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F2AB76-ECE8-3CB9-9449-5A58BEC2A4DC}"/>
                    </a:ext>
                  </a:extLst>
                </p:cNvPr>
                <p:cNvSpPr txBox="1"/>
                <p:nvPr/>
              </p:nvSpPr>
              <p:spPr>
                <a:xfrm>
                  <a:off x="1597085" y="4108993"/>
                  <a:ext cx="2565318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F2AB76-ECE8-3CB9-9449-5A58BEC2A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4108993"/>
                  <a:ext cx="2565318" cy="7838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9B8C4C1-BC1D-D9B2-8E2B-F5D5DA45BE9B}"/>
              </a:ext>
            </a:extLst>
          </p:cNvPr>
          <p:cNvSpPr txBox="1"/>
          <p:nvPr/>
        </p:nvSpPr>
        <p:spPr>
          <a:xfrm>
            <a:off x="5870672" y="1328728"/>
            <a:ext cx="62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97EEC-49F1-3D01-5FF2-214E0FA6E9AE}"/>
              </a:ext>
            </a:extLst>
          </p:cNvPr>
          <p:cNvSpPr txBox="1"/>
          <p:nvPr/>
        </p:nvSpPr>
        <p:spPr>
          <a:xfrm>
            <a:off x="5218600" y="2525157"/>
            <a:ext cx="78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NOT (X)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44BD7-00E1-913F-662D-9AC62B8FAE47}"/>
              </a:ext>
            </a:extLst>
          </p:cNvPr>
          <p:cNvSpPr txBox="1"/>
          <p:nvPr/>
        </p:nvSpPr>
        <p:spPr>
          <a:xfrm>
            <a:off x="5233590" y="4995502"/>
            <a:ext cx="78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NOT 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077A9-56C0-BC5B-9DCB-CCF3923E3E00}"/>
              </a:ext>
            </a:extLst>
          </p:cNvPr>
          <p:cNvSpPr txBox="1"/>
          <p:nvPr/>
        </p:nvSpPr>
        <p:spPr>
          <a:xfrm>
            <a:off x="5893157" y="4995502"/>
            <a:ext cx="62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32050-6AD7-8BEB-0F1F-AAF4E2BD6CBC}"/>
              </a:ext>
            </a:extLst>
          </p:cNvPr>
          <p:cNvSpPr txBox="1"/>
          <p:nvPr/>
        </p:nvSpPr>
        <p:spPr>
          <a:xfrm>
            <a:off x="5235612" y="6356351"/>
            <a:ext cx="78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NOT 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4C8B7-CE6A-5662-FE4A-FE43B251C13B}"/>
              </a:ext>
            </a:extLst>
          </p:cNvPr>
          <p:cNvSpPr txBox="1"/>
          <p:nvPr/>
        </p:nvSpPr>
        <p:spPr>
          <a:xfrm>
            <a:off x="6427324" y="6356351"/>
            <a:ext cx="62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9231FF-88B1-76A7-EF5E-32008DE99CC6}"/>
              </a:ext>
            </a:extLst>
          </p:cNvPr>
          <p:cNvSpPr txBox="1"/>
          <p:nvPr/>
        </p:nvSpPr>
        <p:spPr>
          <a:xfrm>
            <a:off x="6427324" y="3690447"/>
            <a:ext cx="62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CNOT</a:t>
            </a:r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23b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200" dirty="0"/>
                  <a:t>If taking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zero measurements </a:t>
                </a:r>
                <a:r>
                  <a:rPr lang="en-US" sz="2200" dirty="0"/>
                  <a:t>of a Qiskit quantum circuit yields a </a:t>
                </a:r>
                <a:r>
                  <a:rPr lang="en-US" sz="2200" b="1" dirty="0"/>
                  <a:t>final</a:t>
                </a:r>
                <a:r>
                  <a:rPr lang="en-US" sz="2200" dirty="0"/>
                  <a:t> state vector with </a:t>
                </a:r>
                <a:r>
                  <a:rPr lang="en-US" sz="2200" u="sng" dirty="0"/>
                  <a:t>perfect</a:t>
                </a:r>
                <a:r>
                  <a:rPr lang="en-US" sz="2200" dirty="0"/>
                  <a:t> results, but taking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10,000</a:t>
                </a:r>
                <a:r>
                  <a:rPr lang="en-US" sz="2200" dirty="0"/>
                  <a:t> shots produces a histogram that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deviates</a:t>
                </a:r>
                <a:r>
                  <a:rPr lang="en-US" sz="2200" dirty="0"/>
                  <a:t> from the expected results, why would we ever measure a circuit?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200" dirty="0"/>
                  <a:t>The answer is that we are presently simulating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tiny</a:t>
                </a:r>
                <a:r>
                  <a:rPr lang="en-US" sz="2200" dirty="0"/>
                  <a:t> circuits whose state vector has a </a:t>
                </a:r>
                <a:r>
                  <a:rPr lang="en-US" sz="2200" b="1" dirty="0"/>
                  <a:t>small</a:t>
                </a:r>
                <a:r>
                  <a:rPr lang="en-US" sz="2200" dirty="0"/>
                  <a:t> number of </a:t>
                </a:r>
                <a:r>
                  <a:rPr lang="en-US" sz="22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2000" dirty="0"/>
                  <a:t> bytes to hold the real and imaginary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but the current maximum RAM in Linux is only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store such a large state vector in a </a:t>
                </a:r>
                <a:r>
                  <a:rPr lang="en-US" sz="2000" i="1" dirty="0"/>
                  <a:t>classical</a:t>
                </a:r>
                <a:r>
                  <a:rPr lang="en-US" sz="2000" dirty="0"/>
                  <a:t> computer, but we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000" dirty="0"/>
                  <a:t> execute that </a:t>
                </a:r>
                <a:r>
                  <a:rPr lang="en-US" sz="2000" u="sng" dirty="0"/>
                  <a:t>same</a:t>
                </a:r>
                <a:r>
                  <a:rPr lang="en-US" sz="2000" dirty="0"/>
                  <a:t> circuit thousands of times on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real</a:t>
                </a:r>
                <a:r>
                  <a:rPr lang="en-US" sz="2000" dirty="0"/>
                  <a:t> quantum computer, measuring the result of each shot, and then tally the outcomes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  <a:blipFill>
                <a:blip r:embed="rId4"/>
                <a:stretch>
                  <a:fillRect l="-842" t="-1567" r="-1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A3540-DB15-4FFB-BB1F-2DDE300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3" y="830948"/>
            <a:ext cx="4547118" cy="29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43626" y="781007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579610" y="15529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69635" y="874072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983654" y="2134620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978317" y="271880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</a:t>
                </a:r>
                <a:r>
                  <a:rPr lang="en-US" sz="1400" u="sng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sz="1400" dirty="0">
                    <a:solidFill>
                      <a:srgbClr val="FF0000"/>
                    </a:solidFill>
                  </a:rPr>
                  <a:t>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054019-8320-F25B-84B3-F6F484A5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17" y="3947939"/>
            <a:ext cx="3597675" cy="255075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953B4-E2CA-E1DE-7FD6-36FAE842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4" y="838444"/>
            <a:ext cx="4595401" cy="26219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197246" y="326494"/>
            <a:ext cx="713242" cy="555072"/>
            <a:chOff x="5045987" y="2099535"/>
            <a:chExt cx="713242" cy="55507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5987" y="2334649"/>
              <a:ext cx="374754" cy="3199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375771" y="209953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0117" y="208648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848167" y="2949218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335311" y="3186115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248433" y="88156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51EA59-78A3-3C66-FC9C-0BBE97E3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" y="830948"/>
            <a:ext cx="3878019" cy="3495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7C588-4B83-1C19-5A72-02D5E7AD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76015" y="76148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04464" y="852786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>
            <a:cxnSpLocks/>
          </p:cNvCxnSpPr>
          <p:nvPr/>
        </p:nvCxnSpPr>
        <p:spPr>
          <a:xfrm>
            <a:off x="6020783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6876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650250" y="2578566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C32884-FAAC-C09A-F4E5-F6EA1F74D73D}"/>
              </a:ext>
            </a:extLst>
          </p:cNvPr>
          <p:cNvCxnSpPr>
            <a:cxnSpLocks/>
          </p:cNvCxnSpPr>
          <p:nvPr/>
        </p:nvCxnSpPr>
        <p:spPr>
          <a:xfrm>
            <a:off x="6615392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5ADA2B-D0EE-2303-F374-AF0B182B9568}"/>
              </a:ext>
            </a:extLst>
          </p:cNvPr>
          <p:cNvCxnSpPr/>
          <p:nvPr/>
        </p:nvCxnSpPr>
        <p:spPr>
          <a:xfrm>
            <a:off x="6632597" y="29972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BFF32B-3062-1AC9-EF39-4CE777D64DD5}"/>
              </a:ext>
            </a:extLst>
          </p:cNvPr>
          <p:cNvCxnSpPr>
            <a:cxnSpLocks/>
          </p:cNvCxnSpPr>
          <p:nvPr/>
        </p:nvCxnSpPr>
        <p:spPr>
          <a:xfrm>
            <a:off x="7804458" y="2226751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016164-E53A-C60D-AD87-5D92806AE10D}"/>
              </a:ext>
            </a:extLst>
          </p:cNvPr>
          <p:cNvCxnSpPr>
            <a:cxnSpLocks/>
          </p:cNvCxnSpPr>
          <p:nvPr/>
        </p:nvCxnSpPr>
        <p:spPr>
          <a:xfrm>
            <a:off x="7800130" y="2800677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FCD89-4C45-781A-A8C9-3249CE64B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A84E22E-B423-8D5B-3102-EBBD1D2D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1" y="3725557"/>
            <a:ext cx="4555205" cy="1895374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BE522E-671F-592B-0804-50BAF374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37" y="6082123"/>
            <a:ext cx="3559037" cy="374930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19CB1F-FF52-33C8-79EE-3083B40A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9" y="484755"/>
            <a:ext cx="4179159" cy="30655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37876-8F8C-A582-0474-CBE8B4838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95" y="3393052"/>
            <a:ext cx="3335009" cy="239206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37275" y="4225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71607" y="529266"/>
            <a:ext cx="693175" cy="170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4C2F5-3956-D400-D4F1-809452DA6972}"/>
              </a:ext>
            </a:extLst>
          </p:cNvPr>
          <p:cNvGrpSpPr/>
          <p:nvPr/>
        </p:nvGrpSpPr>
        <p:grpSpPr>
          <a:xfrm>
            <a:off x="8105514" y="2087087"/>
            <a:ext cx="480249" cy="857975"/>
            <a:chOff x="8105514" y="2087087"/>
            <a:chExt cx="480249" cy="8579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8105514" y="2087087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8105514" y="2469425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8105514" y="2284236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8105514" y="2668063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959644" y="3356935"/>
            <a:ext cx="178593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D05EE-997B-392B-120C-0B2FDC6B01E5}"/>
              </a:ext>
            </a:extLst>
          </p:cNvPr>
          <p:cNvGrpSpPr/>
          <p:nvPr/>
        </p:nvGrpSpPr>
        <p:grpSpPr>
          <a:xfrm>
            <a:off x="1098029" y="1642950"/>
            <a:ext cx="6947941" cy="1347060"/>
            <a:chOff x="1633928" y="1568515"/>
            <a:chExt cx="6947941" cy="13470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29390A-AAF9-3B1C-1FAA-58B26D70601B}"/>
                </a:ext>
              </a:extLst>
            </p:cNvPr>
            <p:cNvSpPr/>
            <p:nvPr/>
          </p:nvSpPr>
          <p:spPr>
            <a:xfrm>
              <a:off x="1633928" y="1568515"/>
              <a:ext cx="6947941" cy="1347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1FD5A6-C420-0225-840C-31F02BBE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5573" y="1661020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41E1C119-A52C-8070-8A70-AD069F1D6FE6}"/>
              </a:ext>
            </a:extLst>
          </p:cNvPr>
          <p:cNvSpPr/>
          <p:nvPr/>
        </p:nvSpPr>
        <p:spPr>
          <a:xfrm flipH="1">
            <a:off x="3897443" y="2079592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D33F07A4-3C74-A844-98FC-197327E54DC2}"/>
              </a:ext>
            </a:extLst>
          </p:cNvPr>
          <p:cNvSpPr/>
          <p:nvPr/>
        </p:nvSpPr>
        <p:spPr>
          <a:xfrm flipH="1">
            <a:off x="3897442" y="2453709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02B3620-407C-F78D-6DAF-D9D559BA5622}"/>
              </a:ext>
            </a:extLst>
          </p:cNvPr>
          <p:cNvGrpSpPr/>
          <p:nvPr/>
        </p:nvGrpSpPr>
        <p:grpSpPr>
          <a:xfrm>
            <a:off x="6303364" y="2327857"/>
            <a:ext cx="815480" cy="178338"/>
            <a:chOff x="6303364" y="2327857"/>
            <a:chExt cx="815480" cy="1783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C717E6-37AD-01B0-1C14-2A15D80C3291}"/>
                </a:ext>
              </a:extLst>
            </p:cNvPr>
            <p:cNvSpPr/>
            <p:nvPr/>
          </p:nvSpPr>
          <p:spPr>
            <a:xfrm>
              <a:off x="6303364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2166D8-4896-B5DF-690E-CBF5C3586BC0}"/>
                </a:ext>
              </a:extLst>
            </p:cNvPr>
            <p:cNvSpPr/>
            <p:nvPr/>
          </p:nvSpPr>
          <p:spPr>
            <a:xfrm>
              <a:off x="6908982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E76181-2102-B085-F103-8CB30D5B77B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6513226" y="2417026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225E1D-6DFC-AEA1-D6C5-D53B3DE3E46B}"/>
              </a:ext>
            </a:extLst>
          </p:cNvPr>
          <p:cNvGrpSpPr/>
          <p:nvPr/>
        </p:nvGrpSpPr>
        <p:grpSpPr>
          <a:xfrm>
            <a:off x="6303775" y="2513758"/>
            <a:ext cx="815480" cy="178338"/>
            <a:chOff x="6303775" y="2513758"/>
            <a:chExt cx="815480" cy="17833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419A7A-66BF-BF74-5138-FA29D9D959EB}"/>
                </a:ext>
              </a:extLst>
            </p:cNvPr>
            <p:cNvSpPr/>
            <p:nvPr/>
          </p:nvSpPr>
          <p:spPr>
            <a:xfrm>
              <a:off x="6303775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7D4D99-7332-57E6-3CC3-829C9855B20D}"/>
                </a:ext>
              </a:extLst>
            </p:cNvPr>
            <p:cNvSpPr/>
            <p:nvPr/>
          </p:nvSpPr>
          <p:spPr>
            <a:xfrm>
              <a:off x="6909393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03A06D7-F327-8337-B9D5-DC1DFCA8F6EB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6513637" y="2602927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A6CCAEC-5B8C-D945-4A20-2E7A78981369}"/>
              </a:ext>
            </a:extLst>
          </p:cNvPr>
          <p:cNvSpPr/>
          <p:nvPr/>
        </p:nvSpPr>
        <p:spPr>
          <a:xfrm>
            <a:off x="3537679" y="1735455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5BC89E-28DE-53DF-B0CB-5AA3BF8F0950}"/>
              </a:ext>
            </a:extLst>
          </p:cNvPr>
          <p:cNvSpPr/>
          <p:nvPr/>
        </p:nvSpPr>
        <p:spPr>
          <a:xfrm>
            <a:off x="5981724" y="1723053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7E491-4331-4644-1A55-68FE9EAC0DEB}"/>
              </a:ext>
            </a:extLst>
          </p:cNvPr>
          <p:cNvSpPr txBox="1"/>
          <p:nvPr/>
        </p:nvSpPr>
        <p:spPr>
          <a:xfrm>
            <a:off x="1278691" y="5524052"/>
            <a:ext cx="2593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This is the same circuit as Cell 6</a:t>
            </a:r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/>
      <p:bldP spid="57" grpId="0" animBg="1"/>
      <p:bldP spid="38" grpId="0"/>
      <p:bldP spid="30" grpId="0" animBg="1"/>
      <p:bldP spid="37" grpId="0" animBg="1"/>
      <p:bldP spid="67" grpId="0" animBg="1"/>
      <p:bldP spid="67" grpId="1" animBg="1"/>
      <p:bldP spid="6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1F2EA8-3C7F-4C75-933F-03766AB5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41811"/>
            <a:ext cx="5127051" cy="2573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849318" y="151781"/>
            <a:ext cx="674557" cy="610449"/>
            <a:chOff x="5278353" y="2006653"/>
            <a:chExt cx="674557" cy="610449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8353" y="2263877"/>
              <a:ext cx="383183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569452" y="200665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746299"/>
            <a:ext cx="2842119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3750682" y="1521541"/>
            <a:ext cx="2420365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"Together"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E0FB8-AF37-3B52-3802-94B18033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392656"/>
            <a:ext cx="4435942" cy="3946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65430" y="32619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28674" y="414167"/>
            <a:ext cx="181433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043004" y="2505178"/>
            <a:ext cx="2530001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"Individual"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55B7C22-55DF-F548-8A7C-79FB6D0D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5659322"/>
            <a:ext cx="2569077" cy="446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681D19-13E5-4B2E-CE9C-60C98DD81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895" y="5139788"/>
            <a:ext cx="2949168" cy="14858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B1CC-C689-7859-2B0E-FDD9A61C40B9}"/>
              </a:ext>
            </a:extLst>
          </p:cNvPr>
          <p:cNvGrpSpPr/>
          <p:nvPr/>
        </p:nvGrpSpPr>
        <p:grpSpPr>
          <a:xfrm>
            <a:off x="1813810" y="5440258"/>
            <a:ext cx="1289949" cy="307777"/>
            <a:chOff x="1813810" y="5440258"/>
            <a:chExt cx="1289949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30A7B-8C7D-C057-D5E4-F9AB5A18287A}"/>
                </a:ext>
              </a:extLst>
            </p:cNvPr>
            <p:cNvSpPr txBox="1"/>
            <p:nvPr/>
          </p:nvSpPr>
          <p:spPr>
            <a:xfrm>
              <a:off x="1813810" y="5440258"/>
              <a:ext cx="397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504C0-64ED-D6F1-E077-4191BE155311}"/>
                </a:ext>
              </a:extLst>
            </p:cNvPr>
            <p:cNvSpPr txBox="1"/>
            <p:nvPr/>
          </p:nvSpPr>
          <p:spPr>
            <a:xfrm>
              <a:off x="2193394" y="5440258"/>
              <a:ext cx="397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4DCB22-B264-4F66-36AE-418D28FACA0B}"/>
                </a:ext>
              </a:extLst>
            </p:cNvPr>
            <p:cNvSpPr txBox="1"/>
            <p:nvPr/>
          </p:nvSpPr>
          <p:spPr>
            <a:xfrm>
              <a:off x="2473666" y="5440258"/>
              <a:ext cx="397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1DC562-37F4-2E3D-9A14-6F4CE6F9AC2D}"/>
                </a:ext>
              </a:extLst>
            </p:cNvPr>
            <p:cNvSpPr txBox="1"/>
            <p:nvPr/>
          </p:nvSpPr>
          <p:spPr>
            <a:xfrm>
              <a:off x="2706520" y="5440258"/>
              <a:ext cx="397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50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3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F74E08-C6FD-664C-AC1D-541C0B3D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66" y="3773051"/>
            <a:ext cx="2211989" cy="2525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308BE8-A6A3-C59F-55BE-D3FFD250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58" y="5506974"/>
            <a:ext cx="2726032" cy="54626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BA94E-CBF8-CCD1-9553-F44C27AA5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942059"/>
            <a:ext cx="3249249" cy="1739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338D4-D305-47EC-89C6-40EF61D075EF}"/>
              </a:ext>
            </a:extLst>
          </p:cNvPr>
          <p:cNvSpPr txBox="1"/>
          <p:nvPr/>
        </p:nvSpPr>
        <p:spPr>
          <a:xfrm>
            <a:off x="4933694" y="1592577"/>
            <a:ext cx="3697012" cy="163121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u="sng" dirty="0"/>
              <a:t>Maximally</a:t>
            </a:r>
            <a:r>
              <a:rPr lang="en-US" dirty="0"/>
              <a:t> entangled qubits would both rest at the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i="1" dirty="0"/>
              <a:t>inside</a:t>
            </a:r>
            <a:r>
              <a:rPr lang="en-US" dirty="0"/>
              <a:t> a Bloch sphere, so we must use Qiskit's </a:t>
            </a:r>
            <a:r>
              <a:rPr lang="en-US" b="1" dirty="0" err="1"/>
              <a:t>plot_state_qsphere</a:t>
            </a:r>
            <a:r>
              <a:rPr lang="en-US" b="1" dirty="0"/>
              <a:t>() </a:t>
            </a:r>
            <a:r>
              <a:rPr lang="en-US" dirty="0"/>
              <a:t>to visualize both qubits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74F99-9B94-3450-7063-48E9BF8B098C}"/>
              </a:ext>
            </a:extLst>
          </p:cNvPr>
          <p:cNvCxnSpPr/>
          <p:nvPr/>
        </p:nvCxnSpPr>
        <p:spPr>
          <a:xfrm flipH="1">
            <a:off x="7914807" y="2900597"/>
            <a:ext cx="149901" cy="10942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9304B611-DA33-087F-06D0-8F8CD83E76E3}"/>
              </a:ext>
            </a:extLst>
          </p:cNvPr>
          <p:cNvSpPr/>
          <p:nvPr/>
        </p:nvSpPr>
        <p:spPr>
          <a:xfrm rot="20134981">
            <a:off x="1249197" y="5802773"/>
            <a:ext cx="132368" cy="104931"/>
          </a:xfrm>
          <a:prstGeom prst="rightArrow">
            <a:avLst/>
          </a:prstGeom>
          <a:solidFill>
            <a:srgbClr val="6A13E8"/>
          </a:solidFill>
          <a:ln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2DE721-05EB-D765-1382-060E7697D11F}"/>
              </a:ext>
            </a:extLst>
          </p:cNvPr>
          <p:cNvSpPr/>
          <p:nvPr/>
        </p:nvSpPr>
        <p:spPr>
          <a:xfrm rot="8137505">
            <a:off x="3056676" y="5718985"/>
            <a:ext cx="132368" cy="104931"/>
          </a:xfrm>
          <a:prstGeom prst="rightArrow">
            <a:avLst/>
          </a:prstGeom>
          <a:solidFill>
            <a:srgbClr val="6A13E8"/>
          </a:solidFill>
          <a:ln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968A5C-7D59-C4D5-CE81-9E3F6D993A0F}"/>
              </a:ext>
            </a:extLst>
          </p:cNvPr>
          <p:cNvSpPr/>
          <p:nvPr/>
        </p:nvSpPr>
        <p:spPr>
          <a:xfrm>
            <a:off x="876925" y="3485213"/>
            <a:ext cx="1497306" cy="1064302"/>
          </a:xfrm>
          <a:prstGeom prst="rect">
            <a:avLst/>
          </a:prstGeom>
          <a:noFill/>
          <a:ln w="38100"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9E541C-624C-5798-9404-0480C9293666}"/>
              </a:ext>
            </a:extLst>
          </p:cNvPr>
          <p:cNvCxnSpPr/>
          <p:nvPr/>
        </p:nvCxnSpPr>
        <p:spPr>
          <a:xfrm>
            <a:off x="1980282" y="4549515"/>
            <a:ext cx="230767" cy="706078"/>
          </a:xfrm>
          <a:prstGeom prst="straightConnector1">
            <a:avLst/>
          </a:prstGeom>
          <a:noFill/>
          <a:ln w="38100">
            <a:solidFill>
              <a:srgbClr val="6A13E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016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a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</a:t>
                </a:r>
                <a:r>
                  <a:rPr lang="en-US" sz="2400" i="1" dirty="0"/>
                  <a:t>cannot</a:t>
                </a:r>
                <a:r>
                  <a:rPr lang="en-US" sz="2400" dirty="0"/>
                  <a:t> </a:t>
                </a:r>
                <a:r>
                  <a:rPr lang="en-US" sz="2400" i="1" dirty="0"/>
                  <a:t>know</a:t>
                </a:r>
                <a:r>
                  <a:rPr lang="en-US" sz="2400" dirty="0"/>
                  <a:t>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</a:t>
                </a:r>
                <a:r>
                  <a:rPr lang="en-US" sz="2400" i="1" dirty="0"/>
                  <a:t>not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D80E94-DF4F-AF25-5C48-BCF08A78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63" y="3773051"/>
            <a:ext cx="2489391" cy="25135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6922-D057-604A-857B-8A231008E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683" y="5539320"/>
            <a:ext cx="3094011" cy="5167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5BF1EC-79CE-65D3-02A1-260DAFD768E9}"/>
              </a:ext>
            </a:extLst>
          </p:cNvPr>
          <p:cNvSpPr/>
          <p:nvPr/>
        </p:nvSpPr>
        <p:spPr>
          <a:xfrm>
            <a:off x="6496051" y="5681851"/>
            <a:ext cx="190500" cy="217358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2CB21-0101-3E1C-183E-94DA5EEE0D5E}"/>
              </a:ext>
            </a:extLst>
          </p:cNvPr>
          <p:cNvSpPr/>
          <p:nvPr/>
        </p:nvSpPr>
        <p:spPr>
          <a:xfrm>
            <a:off x="7553325" y="5539320"/>
            <a:ext cx="223838" cy="443233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99A9CA-43A2-78DC-D9AD-641C99CDEAE5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16200000" flipH="1">
            <a:off x="7086600" y="5403909"/>
            <a:ext cx="83344" cy="1073943"/>
          </a:xfrm>
          <a:prstGeom prst="bentConnector3">
            <a:avLst>
              <a:gd name="adj1" fmla="val 374285"/>
            </a:avLst>
          </a:prstGeom>
          <a:ln w="28575">
            <a:solidFill>
              <a:srgbClr val="BB9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9F1443-7D62-5256-0768-42B6EE3AF73F}"/>
              </a:ext>
            </a:extLst>
          </p:cNvPr>
          <p:cNvSpPr txBox="1"/>
          <p:nvPr/>
        </p:nvSpPr>
        <p:spPr>
          <a:xfrm>
            <a:off x="5077293" y="6125805"/>
            <a:ext cx="151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B9F43"/>
                </a:solidFill>
              </a:rPr>
              <a:t>Color represents relative phase</a:t>
            </a:r>
          </a:p>
        </p:txBody>
      </p:sp>
    </p:spTree>
    <p:extLst>
      <p:ext uri="{BB962C8B-B14F-4D97-AF65-F5344CB8AC3E}">
        <p14:creationId xmlns:p14="http://schemas.microsoft.com/office/powerpoint/2010/main" val="27026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3B375-5332-2034-1BE3-62C8C4585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09" y="5472872"/>
            <a:ext cx="3381523" cy="67761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4188FB-DF69-47FE-0C45-06D51F14B5D0}"/>
              </a:ext>
            </a:extLst>
          </p:cNvPr>
          <p:cNvSpPr/>
          <p:nvPr/>
        </p:nvSpPr>
        <p:spPr>
          <a:xfrm>
            <a:off x="2098623" y="5532757"/>
            <a:ext cx="1701384" cy="554798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23CA3F-13D1-51F2-AD86-8B0CDAA82440}"/>
              </a:ext>
            </a:extLst>
          </p:cNvPr>
          <p:cNvSpPr/>
          <p:nvPr/>
        </p:nvSpPr>
        <p:spPr>
          <a:xfrm>
            <a:off x="5377606" y="5532757"/>
            <a:ext cx="1540355" cy="554798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417BC2-51A9-FF48-C690-1182E7349EEA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5400000" flipH="1" flipV="1">
            <a:off x="4548549" y="3933523"/>
            <a:ext cx="12700" cy="3198469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5DB36-3D54-DD48-3294-4DB4A0C5FD45}"/>
              </a:ext>
            </a:extLst>
          </p:cNvPr>
          <p:cNvSpPr txBox="1"/>
          <p:nvPr/>
        </p:nvSpPr>
        <p:spPr>
          <a:xfrm>
            <a:off x="5125077" y="1588526"/>
            <a:ext cx="3705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Hadamard gates are unitary – applying them twice in succession undoes their action. Though we applied an </a:t>
            </a:r>
            <a:r>
              <a:rPr lang="en-US" sz="1600" b="1" dirty="0">
                <a:solidFill>
                  <a:srgbClr val="7030A0"/>
                </a:solidFill>
              </a:rPr>
              <a:t>H</a:t>
            </a:r>
            <a:r>
              <a:rPr lang="en-US" sz="1600" dirty="0">
                <a:solidFill>
                  <a:srgbClr val="7030A0"/>
                </a:solidFill>
              </a:rPr>
              <a:t> gate to </a:t>
            </a:r>
            <a:r>
              <a:rPr lang="en-US" sz="1600" b="1" dirty="0">
                <a:solidFill>
                  <a:srgbClr val="7030A0"/>
                </a:solidFill>
              </a:rPr>
              <a:t>different qubits</a:t>
            </a:r>
            <a:r>
              <a:rPr lang="en-US" sz="1600" dirty="0">
                <a:solidFill>
                  <a:srgbClr val="7030A0"/>
                </a:solidFill>
              </a:rPr>
              <a:t>, they were </a:t>
            </a:r>
            <a:r>
              <a:rPr lang="en-US" sz="1600" u="sng" dirty="0">
                <a:solidFill>
                  <a:srgbClr val="7030A0"/>
                </a:solidFill>
              </a:rPr>
              <a:t>entangled</a:t>
            </a:r>
            <a:r>
              <a:rPr lang="en-US" sz="1600" dirty="0">
                <a:solidFill>
                  <a:srgbClr val="7030A0"/>
                </a:solidFill>
              </a:rPr>
              <a:t>, so we arrived back where we started.</a:t>
            </a:r>
          </a:p>
        </p:txBody>
      </p:sp>
    </p:spTree>
    <p:extLst>
      <p:ext uri="{BB962C8B-B14F-4D97-AF65-F5344CB8AC3E}">
        <p14:creationId xmlns:p14="http://schemas.microsoft.com/office/powerpoint/2010/main" val="39521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CD7FE-4628-AF8B-3023-7FA16FB9D190}"/>
              </a:ext>
            </a:extLst>
          </p:cNvPr>
          <p:cNvGrpSpPr/>
          <p:nvPr/>
        </p:nvGrpSpPr>
        <p:grpSpPr>
          <a:xfrm>
            <a:off x="1315382" y="1734827"/>
            <a:ext cx="6951693" cy="1385426"/>
            <a:chOff x="1315382" y="1734827"/>
            <a:chExt cx="6951693" cy="1385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D76AF8-EF72-5C30-4C33-5CF88FAFC958}"/>
                </a:ext>
              </a:extLst>
            </p:cNvPr>
            <p:cNvSpPr/>
            <p:nvPr/>
          </p:nvSpPr>
          <p:spPr>
            <a:xfrm>
              <a:off x="1315382" y="1734827"/>
              <a:ext cx="6951693" cy="1385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EBAC2D-1F43-63C5-83D8-241F4C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8903" y="1846515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/>
              <p:nvPr/>
            </p:nvSpPr>
            <p:spPr>
              <a:xfrm>
                <a:off x="764293" y="5157760"/>
                <a:ext cx="4351871" cy="12003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Any entangled qubit that </a:t>
                </a:r>
                <a:r>
                  <a:rPr lang="en-US" u="sng" dirty="0"/>
                  <a:t>starts</a:t>
                </a:r>
                <a:r>
                  <a:rPr lang="en-US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  <a:r>
                  <a:rPr lang="en-US" i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remains</a:t>
                </a:r>
                <a:r>
                  <a:rPr lang="en-US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state, after applying a Hadamard gate (</a:t>
                </a:r>
                <a:r>
                  <a:rPr lang="en-US" b="1" dirty="0"/>
                  <a:t>H</a:t>
                </a:r>
                <a:r>
                  <a:rPr lang="en-US" dirty="0"/>
                  <a:t>), picks up a </a:t>
                </a:r>
                <a:r>
                  <a:rPr lang="en-US" b="1" dirty="0"/>
                  <a:t>negative</a:t>
                </a:r>
                <a:r>
                  <a:rPr lang="en-US" dirty="0"/>
                  <a:t> phase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3" y="5157760"/>
                <a:ext cx="435187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9BB585-5F66-371F-08AE-3640893B8A2A}"/>
              </a:ext>
            </a:extLst>
          </p:cNvPr>
          <p:cNvCxnSpPr>
            <a:stCxn id="16" idx="0"/>
          </p:cNvCxnSpPr>
          <p:nvPr/>
        </p:nvCxnSpPr>
        <p:spPr>
          <a:xfrm flipV="1">
            <a:off x="2940229" y="2616565"/>
            <a:ext cx="1167076" cy="25411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C24939-098A-924A-A976-9CDA497F18E4}"/>
              </a:ext>
            </a:extLst>
          </p:cNvPr>
          <p:cNvCxnSpPr/>
          <p:nvPr/>
        </p:nvCxnSpPr>
        <p:spPr>
          <a:xfrm>
            <a:off x="4238699" y="2519867"/>
            <a:ext cx="1649338" cy="35802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776858-CE22-6697-870A-E26D82F3962D}"/>
              </a:ext>
            </a:extLst>
          </p:cNvPr>
          <p:cNvCxnSpPr>
            <a:cxnSpLocks/>
          </p:cNvCxnSpPr>
          <p:nvPr/>
        </p:nvCxnSpPr>
        <p:spPr>
          <a:xfrm flipV="1">
            <a:off x="5452311" y="2535108"/>
            <a:ext cx="1635919" cy="3833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CC87735F-4C11-1F62-BDD0-51A648C835B0}"/>
              </a:ext>
            </a:extLst>
          </p:cNvPr>
          <p:cNvSpPr/>
          <p:nvPr/>
        </p:nvSpPr>
        <p:spPr>
          <a:xfrm flipH="1">
            <a:off x="3524248" y="2278854"/>
            <a:ext cx="683419" cy="1915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4D70D-A480-01A8-6FC0-173C984AB35D}"/>
              </a:ext>
            </a:extLst>
          </p:cNvPr>
          <p:cNvSpPr txBox="1"/>
          <p:nvPr/>
        </p:nvSpPr>
        <p:spPr>
          <a:xfrm rot="20539825">
            <a:off x="6273147" y="2647834"/>
            <a:ext cx="717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- - </a:t>
            </a:r>
            <a:r>
              <a:rPr lang="en-US" sz="1400" dirty="0">
                <a:solidFill>
                  <a:srgbClr val="00B050"/>
                </a:solidFill>
                <a:sym typeface="Wingdings" panose="05000000000000000000" pitchFamily="2" charset="2"/>
              </a:rPr>
              <a:t> +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3EFAB-18C6-6D47-DC56-161348E496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5" y="1468581"/>
            <a:ext cx="7927710" cy="44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C69D0-BABA-D14F-8338-F136038B2D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6C9C59-49E3-3EDE-D152-06D0331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5" y="1283380"/>
            <a:ext cx="4508800" cy="54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987884" y="1756071"/>
            <a:ext cx="775845" cy="369332"/>
            <a:chOff x="4968362" y="2079211"/>
            <a:chExt cx="775845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458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360749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37214" y="227976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2128316" y="283816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285212" y="3031377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39252" y="356281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42561" y="4268979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832915" y="4873339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4297463" y="5880200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2287832" y="3724695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4297463" y="6420170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F17F0C-3540-E9F1-D48F-17E9249A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superposition.ipynb</a:t>
            </a: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9077B-A326-EF1B-A866-35A0C8D3BA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01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925071-6AD9-B566-E70D-7558378C8B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26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96B173-A58C-8061-522C-C345DBC93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80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C0ED18-7C8D-40F8-8365-2EF4D86D27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15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88D31-C8AE-422A-D9A5-2C443C3FB3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2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18F601-12C2-5FD6-C145-20B7322A08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3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4FB41A-1445-7992-4357-00951CCC58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61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EF20FF-2AC8-402F-4C47-6E111C3D48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37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5CE3F-5E1B-3087-E4C0-17912CF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19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61AC29-4500-923A-1DCA-452F9643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8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9EB00-0504-50F0-B0FE-B9D25206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8" y="1364195"/>
            <a:ext cx="4147246" cy="45128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5C880-874C-0DE5-910B-9BB43D07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13" y="4627305"/>
            <a:ext cx="2825332" cy="194103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27110" y="2280634"/>
            <a:ext cx="1031662" cy="369332"/>
            <a:chOff x="5013332" y="2079211"/>
            <a:chExt cx="103166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333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944687" y="278443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3733966" y="5559242"/>
            <a:ext cx="761380" cy="369332"/>
            <a:chOff x="3647644" y="5397483"/>
            <a:chExt cx="76138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025566" y="539748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89234"/>
              <a:ext cx="4248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718542" y="3438035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1360" y="467909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37984" y="575099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</a:t>
            </a:r>
            <a:r>
              <a:rPr lang="en-US" i="1" dirty="0"/>
              <a:t>measurements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counts are based on the </a:t>
            </a:r>
            <a:r>
              <a:rPr lang="en-US" u="sng" dirty="0"/>
              <a:t>final</a:t>
            </a:r>
            <a:r>
              <a:rPr lang="en-US" dirty="0"/>
              <a:t> state vector (|amplitudes|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63419B-A816-6A0F-1DC8-B0A58D880755}"/>
              </a:ext>
            </a:extLst>
          </p:cNvPr>
          <p:cNvCxnSpPr>
            <a:cxnSpLocks/>
          </p:cNvCxnSpPr>
          <p:nvPr/>
        </p:nvCxnSpPr>
        <p:spPr>
          <a:xfrm flipV="1">
            <a:off x="5823432" y="2026681"/>
            <a:ext cx="152628" cy="415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161CDA0-9700-AF28-CE18-BFA5F60306EC}"/>
              </a:ext>
            </a:extLst>
          </p:cNvPr>
          <p:cNvSpPr/>
          <p:nvPr/>
        </p:nvSpPr>
        <p:spPr>
          <a:xfrm>
            <a:off x="5418312" y="5143500"/>
            <a:ext cx="182387" cy="8410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41061-C235-E51A-1176-38CD661F790E}"/>
              </a:ext>
            </a:extLst>
          </p:cNvPr>
          <p:cNvSpPr txBox="1"/>
          <p:nvPr/>
        </p:nvSpPr>
        <p:spPr>
          <a:xfrm>
            <a:off x="4615025" y="3809797"/>
            <a:ext cx="834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little to the south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B8AC73-F3E8-F0EB-7BD4-B9316FAC8FA2}"/>
              </a:ext>
            </a:extLst>
          </p:cNvPr>
          <p:cNvCxnSpPr>
            <a:cxnSpLocks/>
          </p:cNvCxnSpPr>
          <p:nvPr/>
        </p:nvCxnSpPr>
        <p:spPr>
          <a:xfrm flipV="1">
            <a:off x="5291528" y="4138613"/>
            <a:ext cx="380610" cy="2379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D1361-7E6A-3785-C86B-F260329132FE}"/>
              </a:ext>
            </a:extLst>
          </p:cNvPr>
          <p:cNvSpPr txBox="1"/>
          <p:nvPr/>
        </p:nvSpPr>
        <p:spPr>
          <a:xfrm>
            <a:off x="6477039" y="2701707"/>
            <a:ext cx="834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little to the north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CB9E48-3A6D-576D-57C3-D27C7AEF0715}"/>
              </a:ext>
            </a:extLst>
          </p:cNvPr>
          <p:cNvCxnSpPr>
            <a:cxnSpLocks/>
          </p:cNvCxnSpPr>
          <p:nvPr/>
        </p:nvCxnSpPr>
        <p:spPr>
          <a:xfrm>
            <a:off x="7153542" y="3268496"/>
            <a:ext cx="461461" cy="375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19FF0D-F12D-EE33-C635-6E4E09B10C6E}"/>
              </a:ext>
            </a:extLst>
          </p:cNvPr>
          <p:cNvSpPr/>
          <p:nvPr/>
        </p:nvSpPr>
        <p:spPr>
          <a:xfrm>
            <a:off x="2390045" y="1376895"/>
            <a:ext cx="1013682" cy="196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" grpId="0"/>
      <p:bldP spid="28" grpId="0" animBg="1"/>
      <p:bldP spid="23" grpId="0" animBg="1"/>
      <p:bldP spid="3" grpId="0"/>
      <p:bldP spid="14" grpId="0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643DF-859A-1DA6-52AB-4047126C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24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36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25C8B-DAAC-C51A-C0ED-6F49C214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93" y="675677"/>
            <a:ext cx="8675215" cy="55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55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23b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E04681-E304-DA7D-6034-57413F24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14" y="3129205"/>
            <a:ext cx="7095253" cy="2813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implement the circuit below by applying the correct IBM Qiskit quantum gates and saving the four designated state vectors: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10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000" dirty="0"/>
              <a:t>After implementing the circuit in Task 23-01 Part A, answer the following </a:t>
            </a:r>
            <a:r>
              <a:rPr lang="en-US" sz="2000" u="sng" dirty="0"/>
              <a:t>two</a:t>
            </a:r>
            <a:r>
              <a:rPr lang="en-US" sz="2000" dirty="0"/>
              <a:t> questions in </a:t>
            </a:r>
            <a:r>
              <a:rPr lang="en-US" sz="2000" b="1" dirty="0"/>
              <a:t>Cell 2</a:t>
            </a:r>
            <a:r>
              <a:rPr lang="en-US" sz="2000" dirty="0"/>
              <a:t> of your notebook: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why is there a 100% chance of measuring only a value of 0 for the single classical bit?</a:t>
            </a:r>
          </a:p>
          <a:p>
            <a:r>
              <a:rPr lang="en-US" sz="20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224213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has an equal probability of generating a state vector representing </a:t>
            </a:r>
            <a:r>
              <a:rPr lang="en-US" sz="2400" u="sng" dirty="0"/>
              <a:t>only</a:t>
            </a:r>
            <a:r>
              <a:rPr lang="en-US" sz="2400" dirty="0"/>
              <a:t>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2BDB7-50E5-7B27-44E2-F2FAD1F8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9" y="2671071"/>
            <a:ext cx="3342857" cy="262205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B122E3-0B32-C412-8821-BB3B3FE4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1"/>
            <a:ext cx="3653953" cy="480450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312" y="1844977"/>
                <a:ext cx="3901291" cy="427537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new file </a:t>
                </a:r>
                <a:r>
                  <a:rPr lang="en-US" sz="2400" b="1" dirty="0"/>
                  <a:t>quantum_circuit3.ipynb</a:t>
                </a:r>
                <a:r>
                  <a:rPr lang="en-US" sz="2400" dirty="0"/>
                  <a:t> that implements this circuit and displays the histogram after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1,024 </a:t>
                </a:r>
                <a:r>
                  <a:rPr lang="en-US" sz="2400" dirty="0"/>
                  <a:t>shots</a:t>
                </a:r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of your notebook, explain 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==1</m:t>
                    </m:r>
                  </m:oMath>
                </a14:m>
                <a:r>
                  <a:rPr lang="en-US" sz="2400" dirty="0"/>
                  <a:t> if there was no quantum noise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312" y="1844977"/>
                <a:ext cx="3901291" cy="4275372"/>
              </a:xfrm>
              <a:blipFill>
                <a:blip r:embed="rId3"/>
                <a:stretch>
                  <a:fillRect l="-2188" t="-1997" r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49CF1-5644-6680-4215-15B3196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6" y="1318797"/>
            <a:ext cx="4153464" cy="4204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41008" y="2070561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282200" y="223612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64818" y="240726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3177" y="2584452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49CF1-5644-6680-4215-15B3196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6" y="1318797"/>
            <a:ext cx="4153464" cy="4204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41008" y="2070561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282200" y="223612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64818" y="240726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3177" y="2584452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818A65-6E0F-73EB-C80C-7B953E2F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20" y="1337205"/>
            <a:ext cx="4108246" cy="52615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35B71-5C2B-64A1-5D69-83E5B25D4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029" y="1373855"/>
            <a:ext cx="3812762" cy="67615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203623" y="1356259"/>
            <a:ext cx="1019331" cy="176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37012" y="2239500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1023897" y="255602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23897" y="287748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551" y="2167550"/>
            <a:ext cx="1065277" cy="1834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7B97B2-A487-1382-3BC1-211C55CF4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1" y="1321692"/>
            <a:ext cx="4021666" cy="39762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663825" y="1511041"/>
            <a:ext cx="615950" cy="200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21291" y="2784377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21291" y="312105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21291" y="3462567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/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blipFill>
                <a:blip r:embed="rId10"/>
                <a:stretch>
                  <a:fillRect l="-106452" t="-173913" r="-150000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/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blipFill>
                <a:blip r:embed="rId11"/>
                <a:stretch>
                  <a:fillRect l="-103175" t="-180000" r="-14761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/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blipFill>
                <a:blip r:embed="rId12"/>
                <a:stretch>
                  <a:fillRect l="-116071" t="-177778" r="-166071" b="-2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/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blipFill>
                <a:blip r:embed="rId13"/>
                <a:stretch>
                  <a:fillRect l="-118182" t="-180000" r="-17090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0E12C83-7FC2-E43C-25FA-FB850FC3A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821" y="5720321"/>
            <a:ext cx="3988138" cy="6988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DC8AB9-E142-3581-1E5B-11375C48565B}"/>
              </a:ext>
            </a:extLst>
          </p:cNvPr>
          <p:cNvSpPr/>
          <p:nvPr/>
        </p:nvSpPr>
        <p:spPr>
          <a:xfrm>
            <a:off x="2695575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C8F4FA-D92F-2440-9993-D13201A0916B}"/>
              </a:ext>
            </a:extLst>
          </p:cNvPr>
          <p:cNvSpPr/>
          <p:nvPr/>
        </p:nvSpPr>
        <p:spPr>
          <a:xfrm>
            <a:off x="3155156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  <p:bldP spid="3" grpId="0"/>
      <p:bldP spid="5" grpId="0"/>
      <p:bldP spid="10" grpId="0"/>
      <p:bldP spid="11" grpId="0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15377</TotalTime>
  <Words>1960</Words>
  <Application>Microsoft Office PowerPoint</Application>
  <PresentationFormat>On-screen Show (4:3)</PresentationFormat>
  <Paragraphs>454</Paragraphs>
  <Slides>57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23b – Goals</vt:lpstr>
      <vt:lpstr>Quantum Superposition</vt:lpstr>
      <vt:lpstr>Run Cell 1 – superposition.ipynb</vt:lpstr>
      <vt:lpstr>Run Cell 2 – superposition.ipynb</vt:lpstr>
      <vt:lpstr>Run Cell 3 – superposition.ipynb</vt:lpstr>
      <vt:lpstr>Run Cell 3 – superposition.ipynb</vt:lpstr>
      <vt:lpstr>Run Cell 4 – superposition.ipynb</vt:lpstr>
      <vt:lpstr>Run Cell 5 – superposition.ipynb</vt:lpstr>
      <vt:lpstr>Run Cell 6 – superposition.ipynb</vt:lpstr>
      <vt:lpstr>Run Cell 7 – superposition.ipynb</vt:lpstr>
      <vt:lpstr>IBM Qiskit Bitstring Notation</vt:lpstr>
      <vt:lpstr>IBM Qiskit Bitstring Notation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Bell States – Maximally Entangled</vt:lpstr>
      <vt:lpstr>Exponential Growth in ψ Size</vt:lpstr>
      <vt:lpstr>Run Cell 4 entanglement.ipynb</vt:lpstr>
      <vt:lpstr>Run Cell 5 entanglement.ipynb</vt:lpstr>
      <vt:lpstr>Run Cell 6 entanglement.ipynb</vt:lpstr>
      <vt:lpstr>Check Cell 6 entanglement.ipynb</vt:lpstr>
      <vt:lpstr>Run Cell 7 entanglement.ipynb</vt:lpstr>
      <vt:lpstr>Run Cell 8 entanglement.ipynb</vt:lpstr>
      <vt:lpstr>Run Cell 9 entanglement.ipynb</vt:lpstr>
      <vt:lpstr>Run Cell 10 entanglement.ipynb</vt:lpstr>
      <vt:lpstr>Run Cell 10 entanglement.ipynb</vt:lpstr>
      <vt:lpstr>Run Cell 10 entanglement.ipynb</vt:lpstr>
      <vt:lpstr>Run Cell 10 entanglement.ipynb</vt:lpstr>
      <vt:lpstr>Run Cell 10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CNOT Gate – Physical Implementation</vt:lpstr>
      <vt:lpstr>PowerPoint Presentation</vt:lpstr>
      <vt:lpstr>Session 23b – Now You Know…</vt:lpstr>
      <vt:lpstr>Task 23-01 (Part A)</vt:lpstr>
      <vt:lpstr>Task 23-01 (Part B)</vt:lpstr>
      <vt:lpstr>Task 23-02</vt:lpstr>
      <vt:lpstr>Task 23-03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1220</cp:revision>
  <cp:lastPrinted>2015-06-01T00:45:11Z</cp:lastPrinted>
  <dcterms:created xsi:type="dcterms:W3CDTF">2014-09-21T17:58:26Z</dcterms:created>
  <dcterms:modified xsi:type="dcterms:W3CDTF">2023-07-19T01:27:11Z</dcterms:modified>
</cp:coreProperties>
</file>